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3">
          <p15:clr>
            <a:srgbClr val="A4A3A4"/>
          </p15:clr>
        </p15:guide>
        <p15:guide id="2" pos="28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 showGuides="1">
      <p:cViewPr varScale="1">
        <p:scale>
          <a:sx n="111" d="100"/>
          <a:sy n="111" d="100"/>
        </p:scale>
        <p:origin x="-120" y="-992"/>
      </p:cViewPr>
      <p:guideLst>
        <p:guide orient="horz" pos="2153"/>
        <p:guide pos="28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087" y="2076638"/>
            <a:ext cx="6100995" cy="215080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087" y="4459207"/>
            <a:ext cx="6100995" cy="87960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2096" y="274638"/>
            <a:ext cx="821980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4704" cy="4499920"/>
          </a:xfrm>
        </p:spPr>
        <p:txBody>
          <a:bodyPr vert="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3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" y="274638"/>
            <a:ext cx="6019800" cy="5825482"/>
          </a:xfrm>
        </p:spPr>
        <p:txBody>
          <a:bodyPr vert="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2504" cy="582548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4704" cy="44999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7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98087" y="2076638"/>
            <a:ext cx="6100995" cy="215080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98087" y="4459207"/>
            <a:ext cx="6100995" cy="87960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5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856" y="1600200"/>
            <a:ext cx="3954047" cy="44721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62096" y="1600200"/>
            <a:ext cx="3954047" cy="44721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6" y="1535113"/>
            <a:ext cx="3954046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856" y="1535113"/>
            <a:ext cx="3954046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27856" y="2252780"/>
            <a:ext cx="3954047" cy="3819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0"/>
          </p:nvPr>
        </p:nvSpPr>
        <p:spPr>
          <a:xfrm>
            <a:off x="462096" y="2252780"/>
            <a:ext cx="3954047" cy="3819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6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3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9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08313" cy="114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6861"/>
            <a:ext cx="5106854" cy="50432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99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26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96" y="4698395"/>
            <a:ext cx="814678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95254" y="274637"/>
            <a:ext cx="6353492" cy="42958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096" y="5289386"/>
            <a:ext cx="8146784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76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096" y="274638"/>
            <a:ext cx="82198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6" y="1600200"/>
            <a:ext cx="8219808" cy="4490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6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087" y="711388"/>
            <a:ext cx="5817038" cy="2150802"/>
          </a:xfrm>
        </p:spPr>
        <p:txBody>
          <a:bodyPr/>
          <a:lstStyle/>
          <a:p>
            <a:r>
              <a:rPr lang="en-US" dirty="0" smtClean="0"/>
              <a:t>Accelerating Progress: mathematics</a:t>
            </a:r>
            <a:br>
              <a:rPr lang="en-US" dirty="0" smtClean="0"/>
            </a:br>
            <a:r>
              <a:rPr lang="en-US" sz="3200" dirty="0" smtClean="0">
                <a:solidFill>
                  <a:srgbClr val="1B75BC"/>
                </a:solidFill>
              </a:rPr>
              <a:t>Challenge walk-through </a:t>
            </a:r>
            <a:r>
              <a:rPr lang="en-US" sz="3200" dirty="0" smtClean="0">
                <a:solidFill>
                  <a:srgbClr val="1B75BC"/>
                </a:solidFill>
              </a:rPr>
              <a:t>1B1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088" y="3433763"/>
            <a:ext cx="5753538" cy="190504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Collect data from a major sport or sporting event. Investigate a hypothesis</a:t>
            </a:r>
            <a:r>
              <a:rPr lang="en-US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Plan </a:t>
            </a:r>
            <a:r>
              <a:rPr lang="en-US" dirty="0"/>
              <a:t>what you are going to 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Collect your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Present your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Draw a conclusion</a:t>
            </a:r>
          </a:p>
        </p:txBody>
      </p:sp>
    </p:spTree>
    <p:extLst>
      <p:ext uri="{BB962C8B-B14F-4D97-AF65-F5344CB8AC3E}">
        <p14:creationId xmlns:p14="http://schemas.microsoft.com/office/powerpoint/2010/main" val="43944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4704" cy="5825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Task 4</a:t>
            </a:r>
            <a:r>
              <a:rPr lang="en-US" sz="2800" b="1" dirty="0" smtClean="0"/>
              <a:t>:</a:t>
            </a:r>
            <a:endParaRPr lang="en-US" sz="2800" b="1" dirty="0"/>
          </a:p>
          <a:p>
            <a:r>
              <a:rPr lang="en-US" sz="2800" dirty="0"/>
              <a:t>Now you need to look at your charts and estimated means to see if your hypothesis is true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Look at previous challenges to see how to write a conclusion.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664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what you are going to </a:t>
            </a:r>
            <a:r>
              <a:rPr lang="en-US" dirty="0" smtClean="0"/>
              <a:t>do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This challenge will need you to choose and use skills from the challenges in section A. </a:t>
            </a:r>
          </a:p>
          <a:p>
            <a:pPr marL="0" indent="0">
              <a:buNone/>
            </a:pPr>
            <a:r>
              <a:rPr lang="en-US" sz="1800" dirty="0"/>
              <a:t>You may need to refer back to those challenges to get a bit of help</a:t>
            </a:r>
            <a:r>
              <a:rPr lang="en-US" sz="1800" dirty="0" smtClean="0"/>
              <a:t>.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The first </a:t>
            </a:r>
            <a:r>
              <a:rPr lang="en-US" sz="1800" dirty="0"/>
              <a:t>job is to come up with a hypothesis to test, like in </a:t>
            </a:r>
            <a:r>
              <a:rPr lang="en-US" sz="1800" dirty="0" smtClean="0"/>
              <a:t>challenge 1A4. Some </a:t>
            </a:r>
            <a:r>
              <a:rPr lang="en-US" sz="1800" dirty="0"/>
              <a:t>ideas for you</a:t>
            </a:r>
            <a:r>
              <a:rPr lang="en-US" sz="1800" dirty="0" smtClean="0"/>
              <a:t>: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2" action="ppaction://hlinksldjump"/>
              </a:rPr>
              <a:t>Most people who play professional rugby are under 25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3" action="ppaction://hlinksldjump"/>
              </a:rPr>
              <a:t>Attendance at cricket matches is 50% higher at the </a:t>
            </a:r>
            <a:r>
              <a:rPr lang="en-US" sz="1800" dirty="0" smtClean="0">
                <a:hlinkClick r:id="rId3" action="ppaction://hlinksldjump"/>
              </a:rPr>
              <a:t>weekend</a:t>
            </a:r>
            <a:endParaRPr lang="en-US" sz="1800" dirty="0"/>
          </a:p>
          <a:p>
            <a:r>
              <a:rPr lang="en-US" sz="1800" dirty="0"/>
              <a:t>Or you could use your own, but look at the guide for these two to get an idea of what to do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69188"/>
              </p:ext>
            </p:extLst>
          </p:nvPr>
        </p:nvGraphicFramePr>
        <p:xfrm>
          <a:off x="2072639" y="4487025"/>
          <a:ext cx="3962400" cy="20550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xmlns="" val="2005271667"/>
                    </a:ext>
                  </a:extLst>
                </a:gridCol>
              </a:tblGrid>
              <a:tr h="29358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When you are finished you should have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7355839"/>
                  </a:ext>
                </a:extLst>
              </a:tr>
              <a:tr h="29358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Explanation of what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you did, including your hypothesis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4941218"/>
                  </a:ext>
                </a:extLst>
              </a:tr>
              <a:tr h="29358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The data you used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8973932"/>
                  </a:ext>
                </a:extLst>
              </a:tr>
              <a:tr h="29358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tally charts you used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5725153"/>
                  </a:ext>
                </a:extLst>
              </a:tr>
              <a:tr h="29358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least two pie charts and frequency diagrams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9195139"/>
                  </a:ext>
                </a:extLst>
              </a:tr>
              <a:tr h="29358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Tables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for the estimated mean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488617"/>
                  </a:ext>
                </a:extLst>
              </a:tr>
              <a:tr h="29358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Conclusion that states if your hypothesis is right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519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88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/>
              <a:t>people who play professional rugby are under </a:t>
            </a:r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Task 1</a:t>
            </a:r>
            <a:r>
              <a:rPr lang="en-US" b="1" dirty="0" smtClean="0"/>
              <a:t>:</a:t>
            </a:r>
            <a:endParaRPr lang="en-US" b="1" dirty="0"/>
          </a:p>
          <a:p>
            <a:r>
              <a:rPr lang="en-US" dirty="0"/>
              <a:t>You need to collect the ages of a set of randomly chosen professional rugby </a:t>
            </a:r>
            <a:r>
              <a:rPr lang="en-US" dirty="0" smtClean="0"/>
              <a:t>players (</a:t>
            </a:r>
            <a:r>
              <a:rPr lang="en-US" dirty="0" err="1" smtClean="0"/>
              <a:t>eg</a:t>
            </a:r>
            <a:r>
              <a:rPr lang="en-US" dirty="0" smtClean="0"/>
              <a:t> 50</a:t>
            </a:r>
            <a:r>
              <a:rPr lang="en-US" dirty="0"/>
              <a:t>)</a:t>
            </a:r>
          </a:p>
          <a:p>
            <a:r>
              <a:rPr lang="en-US" dirty="0"/>
              <a:t>Try looking for player statistics on premiership rugby club websites </a:t>
            </a:r>
            <a:r>
              <a:rPr lang="en-US" dirty="0" smtClean="0"/>
              <a:t>– or </a:t>
            </a:r>
            <a:r>
              <a:rPr lang="en-US" dirty="0"/>
              <a:t>use the data sheet </a:t>
            </a:r>
            <a:r>
              <a:rPr lang="en-US" dirty="0" smtClean="0"/>
              <a:t>provided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2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4704" cy="58254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Task 2</a:t>
            </a:r>
            <a:r>
              <a:rPr lang="en-US" b="1" dirty="0" smtClean="0"/>
              <a:t>:</a:t>
            </a:r>
            <a:endParaRPr lang="en-US" b="1" dirty="0"/>
          </a:p>
          <a:p>
            <a:r>
              <a:rPr lang="en-US" dirty="0"/>
              <a:t>Record your results in a tally chart. Use something like this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164748"/>
              </p:ext>
            </p:extLst>
          </p:nvPr>
        </p:nvGraphicFramePr>
        <p:xfrm>
          <a:off x="768232" y="2420389"/>
          <a:ext cx="720021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070">
                  <a:extLst>
                    <a:ext uri="{9D8B030D-6E8A-4147-A177-3AD203B41FA5}">
                      <a16:colId xmlns:a16="http://schemas.microsoft.com/office/drawing/2014/main" xmlns="" val="3168855782"/>
                    </a:ext>
                  </a:extLst>
                </a:gridCol>
                <a:gridCol w="3403603">
                  <a:extLst>
                    <a:ext uri="{9D8B030D-6E8A-4147-A177-3AD203B41FA5}">
                      <a16:colId xmlns:a16="http://schemas.microsoft.com/office/drawing/2014/main" xmlns="" val="35819133"/>
                    </a:ext>
                  </a:extLst>
                </a:gridCol>
                <a:gridCol w="1396537">
                  <a:extLst>
                    <a:ext uri="{9D8B030D-6E8A-4147-A177-3AD203B41FA5}">
                      <a16:colId xmlns:a16="http://schemas.microsoft.com/office/drawing/2014/main" xmlns="" val="3535243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Tally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334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 &lt;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Age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≤ 21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660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21 &lt;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Age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≤ 25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869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 &lt;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Age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≤ 29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061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29 &lt;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Age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≤ 33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5862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33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Age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≤ 37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782381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1476" y="5396495"/>
            <a:ext cx="1645921" cy="55399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Remember this means all </a:t>
            </a:r>
            <a:r>
              <a:rPr lang="en-US" sz="1000" dirty="0" smtClean="0"/>
              <a:t>ages from </a:t>
            </a:r>
            <a:r>
              <a:rPr lang="en-US" sz="1000" dirty="0" smtClean="0"/>
              <a:t>29 to 33. Including 33, but not 29.</a:t>
            </a:r>
            <a:endParaRPr lang="en-GB" sz="1000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H="1" flipV="1">
            <a:off x="1695797" y="4186289"/>
            <a:ext cx="548640" cy="1210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28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4704" cy="58254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Task 3</a:t>
            </a:r>
            <a:r>
              <a:rPr lang="en-US" sz="2800" b="1" dirty="0" smtClean="0"/>
              <a:t>:</a:t>
            </a:r>
            <a:endParaRPr lang="en-US" sz="2800" b="1" dirty="0"/>
          </a:p>
          <a:p>
            <a:r>
              <a:rPr lang="en-US" sz="2800" dirty="0"/>
              <a:t>Present your data in pie charts, you could also do frequency diagrams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Challenges 2 and 4 show you how to do pie charts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A frequency diagram is a type of bar chart like this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You </a:t>
            </a:r>
            <a:r>
              <a:rPr lang="en-US" sz="2800" dirty="0"/>
              <a:t>also need to work out an estimate of the </a:t>
            </a:r>
            <a:r>
              <a:rPr lang="en-US" sz="2800" dirty="0" smtClean="0"/>
              <a:t>mean. Look </a:t>
            </a:r>
            <a:r>
              <a:rPr lang="en-US" sz="2800" dirty="0"/>
              <a:t>at challenge </a:t>
            </a:r>
            <a:r>
              <a:rPr lang="en-US" sz="2800" dirty="0" smtClean="0"/>
              <a:t>1A2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338359"/>
              </p:ext>
            </p:extLst>
          </p:nvPr>
        </p:nvGraphicFramePr>
        <p:xfrm>
          <a:off x="1898807" y="3267002"/>
          <a:ext cx="3055622" cy="182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648">
                  <a:extLst>
                    <a:ext uri="{9D8B030D-6E8A-4147-A177-3AD203B41FA5}">
                      <a16:colId xmlns:a16="http://schemas.microsoft.com/office/drawing/2014/main" xmlns="" val="3168855782"/>
                    </a:ext>
                  </a:extLst>
                </a:gridCol>
                <a:gridCol w="1123974">
                  <a:extLst>
                    <a:ext uri="{9D8B030D-6E8A-4147-A177-3AD203B41FA5}">
                      <a16:colId xmlns:a16="http://schemas.microsoft.com/office/drawing/2014/main" xmlns="" val="3535243997"/>
                    </a:ext>
                  </a:extLst>
                </a:gridCol>
              </a:tblGrid>
              <a:tr h="29431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3344737"/>
                  </a:ext>
                </a:extLst>
              </a:tr>
              <a:tr h="29431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17 &lt;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Age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≤ 21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6609727"/>
                  </a:ext>
                </a:extLst>
              </a:tr>
              <a:tr h="2943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21 &lt;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Age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≤ 25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8692709"/>
                  </a:ext>
                </a:extLst>
              </a:tr>
              <a:tr h="2943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25 &lt;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Age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≤ 29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0615415"/>
                  </a:ext>
                </a:extLst>
              </a:tr>
              <a:tr h="2943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29 &lt;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Age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≤ 33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5862214"/>
                  </a:ext>
                </a:extLst>
              </a:tr>
              <a:tr h="2943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33 &lt;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Age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≤ 37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7823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33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4704" cy="582548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Task 4</a:t>
            </a:r>
            <a:r>
              <a:rPr lang="en-US" b="1" dirty="0" smtClean="0"/>
              <a:t>:</a:t>
            </a:r>
            <a:endParaRPr lang="en-US" b="1" dirty="0"/>
          </a:p>
          <a:p>
            <a:r>
              <a:rPr lang="en-US" dirty="0"/>
              <a:t>Now you need to look at your charts and estimated means to see if your hypothesis is true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Look at previous challenges to see how to write a conclusion.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9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 at cricket matches is 50% higher at weekends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Task 1</a:t>
            </a:r>
            <a:r>
              <a:rPr lang="en-US" sz="2800" b="1" dirty="0" smtClean="0"/>
              <a:t>:</a:t>
            </a:r>
            <a:endParaRPr lang="en-US" sz="2800" b="1" dirty="0"/>
          </a:p>
          <a:p>
            <a:r>
              <a:rPr lang="en-US" sz="2800" dirty="0"/>
              <a:t>You need to find attendance data for cricket matches from the internet </a:t>
            </a:r>
            <a:r>
              <a:rPr lang="en-US" sz="2800" dirty="0" smtClean="0"/>
              <a:t>– or </a:t>
            </a:r>
            <a:r>
              <a:rPr lang="en-US" sz="2800" dirty="0"/>
              <a:t>use the data sheet </a:t>
            </a:r>
            <a:r>
              <a:rPr lang="en-US" sz="2800" dirty="0" smtClean="0"/>
              <a:t>provided</a:t>
            </a:r>
            <a:endParaRPr lang="en-US" sz="2800" dirty="0"/>
          </a:p>
          <a:p>
            <a:r>
              <a:rPr lang="en-US" sz="2800" dirty="0"/>
              <a:t>Decide how many matches to look </a:t>
            </a:r>
            <a:r>
              <a:rPr lang="en-US" sz="2800" dirty="0" smtClean="0"/>
              <a:t>at (</a:t>
            </a:r>
            <a:r>
              <a:rPr lang="en-US" sz="2800" dirty="0" err="1" smtClean="0"/>
              <a:t>eg</a:t>
            </a:r>
            <a:r>
              <a:rPr lang="en-US" sz="2800" dirty="0" smtClean="0"/>
              <a:t> 15 on weekdays and </a:t>
            </a:r>
            <a:r>
              <a:rPr lang="en-US" sz="2800" dirty="0"/>
              <a:t>15 from </a:t>
            </a:r>
            <a:r>
              <a:rPr lang="en-US" sz="2800" dirty="0" smtClean="0"/>
              <a:t>weekends)</a:t>
            </a:r>
            <a:endParaRPr lang="en-US" sz="2800" dirty="0"/>
          </a:p>
          <a:p>
            <a:r>
              <a:rPr lang="en-US" sz="2800" dirty="0"/>
              <a:t>You need to work out a way of choosing the data at </a:t>
            </a:r>
            <a:r>
              <a:rPr lang="en-US" sz="2800" dirty="0" smtClean="0"/>
              <a:t>random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544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4704" cy="582548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Task 2:</a:t>
            </a:r>
          </a:p>
          <a:p>
            <a:r>
              <a:rPr lang="en-US" dirty="0"/>
              <a:t>Record your results in two tally charts.</a:t>
            </a:r>
          </a:p>
          <a:p>
            <a:r>
              <a:rPr lang="en-US" dirty="0"/>
              <a:t>Use something like this: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701895"/>
              </p:ext>
            </p:extLst>
          </p:nvPr>
        </p:nvGraphicFramePr>
        <p:xfrm>
          <a:off x="630378" y="2232235"/>
          <a:ext cx="720021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026">
                  <a:extLst>
                    <a:ext uri="{9D8B030D-6E8A-4147-A177-3AD203B41FA5}">
                      <a16:colId xmlns:a16="http://schemas.microsoft.com/office/drawing/2014/main" xmlns="" val="3168855782"/>
                    </a:ext>
                  </a:extLst>
                </a:gridCol>
                <a:gridCol w="3100647">
                  <a:extLst>
                    <a:ext uri="{9D8B030D-6E8A-4147-A177-3AD203B41FA5}">
                      <a16:colId xmlns:a16="http://schemas.microsoft.com/office/drawing/2014/main" xmlns="" val="35819133"/>
                    </a:ext>
                  </a:extLst>
                </a:gridCol>
                <a:gridCol w="1396537">
                  <a:extLst>
                    <a:ext uri="{9D8B030D-6E8A-4147-A177-3AD203B41FA5}">
                      <a16:colId xmlns:a16="http://schemas.microsoft.com/office/drawing/2014/main" xmlns="" val="3535243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Attendance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Tally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334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 &lt;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Crowd ≤ 2000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660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2000 &lt;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Crowd ≤ 4000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869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4000 &lt;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Crowd ≤ 6000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061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6000 &lt;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Crowd ≤ 8000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586221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62545" y="4386881"/>
            <a:ext cx="1645921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Remember this means all </a:t>
            </a:r>
            <a:r>
              <a:rPr lang="en-US" sz="1000" dirty="0" smtClean="0"/>
              <a:t>crowds from </a:t>
            </a:r>
            <a:r>
              <a:rPr lang="en-US" sz="1000" dirty="0" smtClean="0"/>
              <a:t>6000 to 8000 </a:t>
            </a:r>
            <a:r>
              <a:rPr lang="en-US" sz="1000" dirty="0" smtClean="0"/>
              <a:t>people. </a:t>
            </a:r>
            <a:r>
              <a:rPr lang="en-US" sz="1000" dirty="0" smtClean="0"/>
              <a:t>Including 8000, but not 6000.</a:t>
            </a:r>
            <a:endParaRPr lang="en-GB" sz="1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094807" y="3970368"/>
            <a:ext cx="266008" cy="4239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64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4704" cy="58254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Task 3:</a:t>
            </a:r>
          </a:p>
          <a:p>
            <a:r>
              <a:rPr lang="en-US" sz="2800" dirty="0" smtClean="0"/>
              <a:t>Present </a:t>
            </a:r>
            <a:r>
              <a:rPr lang="en-US" sz="2800" dirty="0"/>
              <a:t>your data in pie charts, you could also do frequency diagrams.</a:t>
            </a:r>
          </a:p>
          <a:p>
            <a:r>
              <a:rPr lang="en-US" sz="2800" dirty="0"/>
              <a:t>Challenges </a:t>
            </a:r>
            <a:r>
              <a:rPr lang="en-US" sz="2800" dirty="0" smtClean="0"/>
              <a:t>1A2 </a:t>
            </a:r>
            <a:r>
              <a:rPr lang="en-US" sz="2800" dirty="0"/>
              <a:t>and </a:t>
            </a:r>
            <a:r>
              <a:rPr lang="en-US" sz="2800" dirty="0" smtClean="0"/>
              <a:t>1A4 </a:t>
            </a:r>
            <a:r>
              <a:rPr lang="en-US" sz="2800" dirty="0"/>
              <a:t>show you how to do pie charts.</a:t>
            </a:r>
          </a:p>
          <a:p>
            <a:r>
              <a:rPr lang="en-US" sz="2800" dirty="0"/>
              <a:t>A frequency diagram is a type of bar chart like this: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You </a:t>
            </a:r>
            <a:r>
              <a:rPr lang="en-US" sz="2800" dirty="0"/>
              <a:t>also need to work out an estimate of the mean for </a:t>
            </a:r>
            <a:r>
              <a:rPr lang="en-US" sz="2800" dirty="0" smtClean="0"/>
              <a:t>weekday and weekend matches. Look </a:t>
            </a:r>
            <a:r>
              <a:rPr lang="en-US" sz="2800" dirty="0"/>
              <a:t>at challenge </a:t>
            </a:r>
            <a:r>
              <a:rPr lang="en-US" sz="2800" dirty="0" smtClean="0"/>
              <a:t>1A2</a:t>
            </a:r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5464"/>
              </p:ext>
            </p:extLst>
          </p:nvPr>
        </p:nvGraphicFramePr>
        <p:xfrm>
          <a:off x="1968943" y="3032108"/>
          <a:ext cx="409956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026">
                  <a:extLst>
                    <a:ext uri="{9D8B030D-6E8A-4147-A177-3AD203B41FA5}">
                      <a16:colId xmlns:a16="http://schemas.microsoft.com/office/drawing/2014/main" xmlns="" val="3168855782"/>
                    </a:ext>
                  </a:extLst>
                </a:gridCol>
                <a:gridCol w="1396537">
                  <a:extLst>
                    <a:ext uri="{9D8B030D-6E8A-4147-A177-3AD203B41FA5}">
                      <a16:colId xmlns:a16="http://schemas.microsoft.com/office/drawing/2014/main" xmlns="" val="3535243997"/>
                    </a:ext>
                  </a:extLst>
                </a:gridCol>
              </a:tblGrid>
              <a:tr h="27002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Attendance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3344737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 &lt;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Crowd ≤ 2000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6609727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2000 &lt;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Crowd ≤ 4000</a:t>
                      </a:r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8692709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4000 &lt;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Crowd ≤ 6000</a:t>
                      </a:r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0615415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6000 &lt;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Crowd ≤ 8000</a:t>
                      </a:r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5862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8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B75BC"/>
      </a:dk2>
      <a:lt2>
        <a:srgbClr val="3C3C3B"/>
      </a:lt2>
      <a:accent1>
        <a:srgbClr val="92278F"/>
      </a:accent1>
      <a:accent2>
        <a:srgbClr val="C82454"/>
      </a:accent2>
      <a:accent3>
        <a:srgbClr val="E82625"/>
      </a:accent3>
      <a:accent4>
        <a:srgbClr val="EAA42C"/>
      </a:accent4>
      <a:accent5>
        <a:srgbClr val="8DC63F"/>
      </a:accent5>
      <a:accent6>
        <a:srgbClr val="00A79D"/>
      </a:accent6>
      <a:hlink>
        <a:srgbClr val="1B75BC"/>
      </a:hlink>
      <a:folHlink>
        <a:srgbClr val="92278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130</TotalTime>
  <Words>651</Words>
  <Application>Microsoft Macintosh PowerPoint</Application>
  <PresentationFormat>On-screen Show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Accelerating Progress: mathematics Challenge walk-through 1B1</vt:lpstr>
      <vt:lpstr>Plan what you are going to do</vt:lpstr>
      <vt:lpstr>Most people who play professional rugby are under 25</vt:lpstr>
      <vt:lpstr>PowerPoint Presentation</vt:lpstr>
      <vt:lpstr>PowerPoint Presentation</vt:lpstr>
      <vt:lpstr>PowerPoint Presentation</vt:lpstr>
      <vt:lpstr>Attendance at cricket matches is 50% higher at weekends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Accelerating Progress Mathematics Section B</dc:title>
  <dc:creator>Michael Randall</dc:creator>
  <cp:lastModifiedBy>ASDAN</cp:lastModifiedBy>
  <cp:revision>14</cp:revision>
  <dcterms:created xsi:type="dcterms:W3CDTF">2018-09-14T10:55:43Z</dcterms:created>
  <dcterms:modified xsi:type="dcterms:W3CDTF">2018-10-16T09:54:53Z</dcterms:modified>
</cp:coreProperties>
</file>