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5"/>
  </p:handoutMasterIdLst>
  <p:sldIdLst>
    <p:sldId id="261" r:id="rId2"/>
    <p:sldId id="262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3">
          <p15:clr>
            <a:srgbClr val="A4A3A4"/>
          </p15:clr>
        </p15:guide>
        <p15:guide id="2" pos="2870">
          <p15:clr>
            <a:srgbClr val="A4A3A4"/>
          </p15:clr>
        </p15:guide>
        <p15:guide id="3" orient="horz" pos="22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 snapToObjects="1" showGuides="1">
      <p:cViewPr varScale="1">
        <p:scale>
          <a:sx n="119" d="100"/>
          <a:sy n="119" d="100"/>
        </p:scale>
        <p:origin x="108" y="1062"/>
      </p:cViewPr>
      <p:guideLst>
        <p:guide orient="horz" pos="2153"/>
        <p:guide pos="2870"/>
        <p:guide orient="horz" pos="222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78EA1-6B88-7A41-BCF6-9BB59B57AE48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DF220-16E8-AA4B-B9A1-91AC66F531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131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898088" y="3433763"/>
            <a:ext cx="5817038" cy="190504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898087" y="711388"/>
            <a:ext cx="5817038" cy="2150802"/>
          </a:xfrm>
          <a:ln>
            <a:noFill/>
          </a:ln>
        </p:spPr>
        <p:txBody>
          <a:bodyPr/>
          <a:lstStyle/>
          <a:p>
            <a:endParaRPr lang="en-US" sz="3200" dirty="0">
              <a:solidFill>
                <a:srgbClr val="EAA42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97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2096" y="274638"/>
            <a:ext cx="8219808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4704" cy="4499920"/>
          </a:xfrm>
        </p:spPr>
        <p:txBody>
          <a:bodyPr vert="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739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57200" y="274638"/>
            <a:ext cx="6019800" cy="5825482"/>
          </a:xfrm>
        </p:spPr>
        <p:txBody>
          <a:bodyPr vert="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2504" cy="582548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02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4704" cy="44999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975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898087" y="2076638"/>
            <a:ext cx="6100995" cy="215080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898087" y="4459207"/>
            <a:ext cx="6100995" cy="879604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13257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7856" y="1600200"/>
            <a:ext cx="3954047" cy="44721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10"/>
          </p:nvPr>
        </p:nvSpPr>
        <p:spPr>
          <a:xfrm>
            <a:off x="462096" y="1600200"/>
            <a:ext cx="3954047" cy="44721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011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096" y="1535113"/>
            <a:ext cx="3954046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7856" y="1535113"/>
            <a:ext cx="3954046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727856" y="2252780"/>
            <a:ext cx="3954047" cy="38195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0"/>
          </p:nvPr>
        </p:nvSpPr>
        <p:spPr>
          <a:xfrm>
            <a:off x="462096" y="2252780"/>
            <a:ext cx="3954047" cy="38195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566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72132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269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008313" cy="1143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56861"/>
            <a:ext cx="5106854" cy="504325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999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5267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096" y="4698395"/>
            <a:ext cx="8146784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95254" y="274637"/>
            <a:ext cx="6353492" cy="429581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096" y="5289386"/>
            <a:ext cx="8146784" cy="804862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7762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2096" y="274638"/>
            <a:ext cx="82198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096" y="1600200"/>
            <a:ext cx="8219808" cy="4490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261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chemeClr val="accent4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skillswise/factsheet/en29punc-l1-f-when-to-use-commas" TargetMode="External"/><Relationship Id="rId2" Type="http://schemas.openxmlformats.org/officeDocument/2006/relationships/hyperlink" Target="https://en.oxforddictionaries.com/punctuation/comm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bc.com/bitesize/guides/zcghcwx/revision/2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Hnl1O3NGJk" TargetMode="External"/><Relationship Id="rId2" Type="http://schemas.openxmlformats.org/officeDocument/2006/relationships/hyperlink" Target="http://www.primaryresources.co.uk/english/powerpoints/JW_commas.pp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oRYOM9yY7f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898088" y="3433763"/>
            <a:ext cx="5753538" cy="1905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Develop your grammar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Research how to use a comma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Create a lesson to explain this to students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98087" y="711388"/>
            <a:ext cx="5817038" cy="215080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0" i="0" kern="1200">
                <a:solidFill>
                  <a:schemeClr val="accent4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/>
              <a:t>Accelerating Progress: English</a:t>
            </a:r>
            <a:br>
              <a:rPr lang="en-US" dirty="0"/>
            </a:br>
            <a:r>
              <a:rPr lang="en-US" sz="3200" dirty="0"/>
              <a:t>Challenge walk-through 3A1</a:t>
            </a:r>
          </a:p>
        </p:txBody>
      </p:sp>
    </p:spTree>
    <p:extLst>
      <p:ext uri="{BB962C8B-B14F-4D97-AF65-F5344CB8AC3E}">
        <p14:creationId xmlns:p14="http://schemas.microsoft.com/office/powerpoint/2010/main" val="1099822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1: Research how to use a comma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You will need to find the rules of comma use</a:t>
            </a:r>
          </a:p>
          <a:p>
            <a:pPr marL="0" indent="0">
              <a:buNone/>
            </a:pPr>
            <a:r>
              <a:rPr lang="en-US" dirty="0"/>
              <a:t>You need to look for these rules:</a:t>
            </a:r>
          </a:p>
          <a:p>
            <a:r>
              <a:rPr lang="en-US" dirty="0"/>
              <a:t>Commas for lists and parenthesis</a:t>
            </a:r>
          </a:p>
          <a:p>
            <a:r>
              <a:rPr lang="en-US" dirty="0"/>
              <a:t>Use of commas in complex sentences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These sites will help you:</a:t>
            </a:r>
          </a:p>
          <a:p>
            <a:r>
              <a:rPr lang="en-US" dirty="0">
                <a:hlinkClick r:id="rId2"/>
              </a:rPr>
              <a:t>https://en.oxforddictionaries.com/punctuation/comma</a:t>
            </a:r>
            <a:endParaRPr lang="en-US" dirty="0"/>
          </a:p>
          <a:p>
            <a:r>
              <a:rPr lang="en-US" dirty="0">
                <a:hlinkClick r:id="rId3"/>
              </a:rPr>
              <a:t>http://www.bbc.co.uk/skillswise/factsheet/en29punc-l1-f-when-to-use-commas</a:t>
            </a:r>
            <a:endParaRPr lang="en-US" dirty="0"/>
          </a:p>
          <a:p>
            <a:r>
              <a:rPr lang="en-US" dirty="0">
                <a:hlinkClick r:id="rId4"/>
              </a:rPr>
              <a:t>https://www.bbc.com/bitesize/guides/zcghcwx/revision/2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Include examples of correct comma use.</a:t>
            </a:r>
          </a:p>
        </p:txBody>
      </p:sp>
    </p:spTree>
    <p:extLst>
      <p:ext uri="{BB962C8B-B14F-4D97-AF65-F5344CB8AC3E}">
        <p14:creationId xmlns:p14="http://schemas.microsoft.com/office/powerpoint/2010/main" val="3746880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2: Create a lesson  to explain this to students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49A61BE-C9C8-4D78-808B-A2FFBEFC3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You are going to create a lesson that could be presented to other students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could take several forms:</a:t>
            </a:r>
          </a:p>
          <a:p>
            <a:pPr marL="514350" indent="-457200"/>
            <a:r>
              <a:rPr lang="en-US" sz="2600" dirty="0"/>
              <a:t>PowerPoint presentation – </a:t>
            </a:r>
            <a:r>
              <a:rPr lang="en-US" sz="2600" dirty="0">
                <a:hlinkClick r:id="rId2"/>
              </a:rPr>
              <a:t>www.primaryresources.co.uk/english/powerpoints/JW_commas.ppt</a:t>
            </a:r>
            <a:endParaRPr lang="en-US" sz="2600" dirty="0"/>
          </a:p>
          <a:p>
            <a:pPr marL="514350" indent="-457200"/>
            <a:r>
              <a:rPr lang="en-US" sz="2600" dirty="0"/>
              <a:t>Animation – </a:t>
            </a:r>
            <a:r>
              <a:rPr lang="en-US" sz="2600" dirty="0">
                <a:hlinkClick r:id="rId3"/>
              </a:rPr>
              <a:t>https://www.youtube.com/watch?v=GHnl1O3NGJk</a:t>
            </a:r>
            <a:endParaRPr lang="en-US" sz="2600" dirty="0"/>
          </a:p>
          <a:p>
            <a:pPr marL="514350" indent="-457200"/>
            <a:r>
              <a:rPr lang="en-US" sz="2600" dirty="0"/>
              <a:t>Short Video – </a:t>
            </a:r>
            <a:r>
              <a:rPr lang="en-US" sz="2600" dirty="0">
                <a:hlinkClick r:id="rId4"/>
              </a:rPr>
              <a:t>https://www.youtube.com/watch?v=oRYOM9yY7fE</a:t>
            </a:r>
            <a:endParaRPr lang="en-US" sz="2600" dirty="0"/>
          </a:p>
          <a:p>
            <a:pPr marL="514350" indent="-457200"/>
            <a:r>
              <a:rPr lang="en-US" sz="2600" dirty="0"/>
              <a:t>Handout</a:t>
            </a:r>
          </a:p>
          <a:p>
            <a:pPr marL="514350" indent="-457200"/>
            <a:r>
              <a:rPr lang="en-US" sz="2600" dirty="0"/>
              <a:t>Poster</a:t>
            </a:r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r>
              <a:rPr lang="en-US" dirty="0"/>
              <a:t>The links take you to some examples, I’m sure you can do better.</a:t>
            </a:r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449365" y="5730788"/>
            <a:ext cx="2232539" cy="36933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Did I use that right?</a:t>
            </a:r>
            <a:endParaRPr lang="en-GB" dirty="0"/>
          </a:p>
        </p:txBody>
      </p:sp>
      <p:cxnSp>
        <p:nvCxnSpPr>
          <p:cNvPr id="9" name="Straight Arrow Connector 8"/>
          <p:cNvCxnSpPr>
            <a:cxnSpLocks/>
            <a:stCxn id="7" idx="1"/>
          </p:cNvCxnSpPr>
          <p:nvPr/>
        </p:nvCxnSpPr>
        <p:spPr>
          <a:xfrm flipH="1" flipV="1">
            <a:off x="5919537" y="5548226"/>
            <a:ext cx="529828" cy="36722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9420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B75BC"/>
      </a:dk2>
      <a:lt2>
        <a:srgbClr val="3C3C3B"/>
      </a:lt2>
      <a:accent1>
        <a:srgbClr val="92278F"/>
      </a:accent1>
      <a:accent2>
        <a:srgbClr val="C82454"/>
      </a:accent2>
      <a:accent3>
        <a:srgbClr val="E82625"/>
      </a:accent3>
      <a:accent4>
        <a:srgbClr val="EAA42C"/>
      </a:accent4>
      <a:accent5>
        <a:srgbClr val="8DC63F"/>
      </a:accent5>
      <a:accent6>
        <a:srgbClr val="00A79D"/>
      </a:accent6>
      <a:hlink>
        <a:srgbClr val="1B75BC"/>
      </a:hlink>
      <a:folHlink>
        <a:srgbClr val="92278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588</TotalTime>
  <Words>220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Task 1: Research how to use a comma </vt:lpstr>
      <vt:lpstr>Task 2: Create a lesson  to explain this to students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A</dc:title>
  <dc:creator>Michael Randall</dc:creator>
  <cp:lastModifiedBy>Nik Boyd</cp:lastModifiedBy>
  <cp:revision>18</cp:revision>
  <dcterms:created xsi:type="dcterms:W3CDTF">2018-09-12T07:42:58Z</dcterms:created>
  <dcterms:modified xsi:type="dcterms:W3CDTF">2018-12-11T07:52:13Z</dcterms:modified>
</cp:coreProperties>
</file>